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9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9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9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FISH!%20(trailer).fl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172084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Leidinggeven voor </a:t>
            </a:r>
            <a:r>
              <a:rPr lang="nl-NL" sz="5400" b="1" dirty="0" smtClean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middenkader les 3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979712" y="42210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C00000"/>
                </a:solidFill>
                <a:latin typeface="Arial Black" pitchFamily="34" charset="0"/>
              </a:rPr>
              <a:t>Leiding geven aan en in een veranderende organisatie</a:t>
            </a:r>
            <a:endParaRPr lang="nl-NL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835696" y="126876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C00000"/>
                </a:solidFill>
                <a:latin typeface="Arial Black" pitchFamily="34" charset="0"/>
              </a:rPr>
              <a:t>Er zijn 5 Fases waarin het veranderproces plaats vindt.</a:t>
            </a:r>
          </a:p>
        </p:txBody>
      </p:sp>
      <p:sp>
        <p:nvSpPr>
          <p:cNvPr id="3" name="Rechthoek 2"/>
          <p:cNvSpPr/>
          <p:nvPr/>
        </p:nvSpPr>
        <p:spPr>
          <a:xfrm>
            <a:off x="1403648" y="620688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b="1" dirty="0">
                <a:solidFill>
                  <a:srgbClr val="00B050"/>
                </a:solidFill>
                <a:latin typeface="Arial Black" pitchFamily="34" charset="0"/>
              </a:rPr>
              <a:t>Trans-theoretische model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305695" y="3379534"/>
            <a:ext cx="92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Fase </a:t>
            </a:r>
            <a:r>
              <a:rPr lang="nl-NL" b="1" dirty="0" smtClean="0">
                <a:solidFill>
                  <a:srgbClr val="C00000"/>
                </a:solidFill>
              </a:rPr>
              <a:t>3: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644986" y="3378559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preparatie – Wat heb ik nodig? - Plannen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351358" y="2780928"/>
            <a:ext cx="95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Fase 2: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644986" y="27809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contemplatie – Herkennen. Oh zit dat zo - Leren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351358" y="2132856"/>
            <a:ext cx="832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Fase </a:t>
            </a:r>
            <a:r>
              <a:rPr lang="nl-NL" b="1" dirty="0" smtClean="0">
                <a:solidFill>
                  <a:srgbClr val="C00000"/>
                </a:solidFill>
              </a:rPr>
              <a:t>1: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683993" y="2132856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pre contemplatie </a:t>
            </a:r>
            <a:r>
              <a:rPr lang="nl-NL" dirty="0"/>
              <a:t>– Het </a:t>
            </a:r>
            <a:r>
              <a:rPr lang="nl-NL" dirty="0" smtClean="0"/>
              <a:t>wat .  - Onwetendheid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349414" y="4077072"/>
            <a:ext cx="92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Fase </a:t>
            </a:r>
            <a:r>
              <a:rPr lang="nl-NL" b="1" dirty="0" smtClean="0">
                <a:solidFill>
                  <a:srgbClr val="C00000"/>
                </a:solidFill>
              </a:rPr>
              <a:t>4: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365410" y="4763686"/>
            <a:ext cx="92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Fase </a:t>
            </a:r>
            <a:r>
              <a:rPr lang="nl-NL" b="1" dirty="0" smtClean="0">
                <a:solidFill>
                  <a:srgbClr val="C00000"/>
                </a:solidFill>
              </a:rPr>
              <a:t>5: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2683993" y="4077072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/>
              <a:t>actie – Doen.</a:t>
            </a:r>
          </a:p>
        </p:txBody>
      </p:sp>
      <p:sp>
        <p:nvSpPr>
          <p:cNvPr id="17" name="Rechthoek 16"/>
          <p:cNvSpPr/>
          <p:nvPr/>
        </p:nvSpPr>
        <p:spPr>
          <a:xfrm>
            <a:off x="2683993" y="4763686"/>
            <a:ext cx="2514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consolidatie – Gewoonte</a:t>
            </a:r>
          </a:p>
        </p:txBody>
      </p:sp>
    </p:spTree>
    <p:extLst>
      <p:ext uri="{BB962C8B-B14F-4D97-AF65-F5344CB8AC3E}">
        <p14:creationId xmlns:p14="http://schemas.microsoft.com/office/powerpoint/2010/main" val="2384290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43808" y="20608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Arial Black" pitchFamily="34" charset="0"/>
              </a:rPr>
              <a:t>HUISWERK</a:t>
            </a:r>
            <a:endParaRPr lang="nl-NL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59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72753" y="83671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luisteren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motiveren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evenwicht tussen geven en nemen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helpen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verantwoordelijkheid delen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kennis delen (opleiding is ieders taak en welke methode past bij je bedrijf?)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consequent handelen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probleemoplosser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problemen identificeren en definiëren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alternatieve oplossingen bedenken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evalueer elke oplossing en maak een keuze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implementeer keuze en evalueer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 err="1"/>
              <a:t>Kaizen</a:t>
            </a:r>
            <a:r>
              <a:rPr lang="nl-NL" dirty="0"/>
              <a:t> adept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van fouten leren, durf fouten te maken.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teambuilder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dirty="0"/>
              <a:t>teamspeler </a:t>
            </a:r>
          </a:p>
        </p:txBody>
      </p:sp>
      <p:sp>
        <p:nvSpPr>
          <p:cNvPr id="3" name="Rechthoek 2"/>
          <p:cNvSpPr/>
          <p:nvPr/>
        </p:nvSpPr>
        <p:spPr>
          <a:xfrm>
            <a:off x="251520" y="243513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rgbClr val="00B050"/>
                </a:solidFill>
                <a:latin typeface="Arial Black" pitchFamily="34" charset="0"/>
              </a:rPr>
              <a:t>Eigenschappen </a:t>
            </a:r>
            <a:r>
              <a:rPr lang="nl-NL" sz="2000" dirty="0">
                <a:solidFill>
                  <a:srgbClr val="00B050"/>
                </a:solidFill>
                <a:latin typeface="Arial Black" pitchFamily="34" charset="0"/>
              </a:rPr>
              <a:t>die van goed leiderschap verwacht </a:t>
            </a:r>
            <a:r>
              <a:rPr lang="nl-NL" sz="2000" dirty="0" smtClean="0">
                <a:solidFill>
                  <a:srgbClr val="00B050"/>
                </a:solidFill>
                <a:latin typeface="Arial Black" pitchFamily="34" charset="0"/>
              </a:rPr>
              <a:t>worden:</a:t>
            </a:r>
            <a:endParaRPr lang="nl-NL" sz="2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23528" y="56612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Zoek van de </a:t>
            </a:r>
            <a:r>
              <a:rPr lang="nl-NL" dirty="0" smtClean="0">
                <a:solidFill>
                  <a:schemeClr val="bg1"/>
                </a:solidFill>
              </a:rPr>
              <a:t>bovens</a:t>
            </a:r>
            <a:r>
              <a:rPr lang="nl-NL" dirty="0" smtClean="0"/>
              <a:t>taande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/>
              <a:t>begrippen de betekenis op en vertaal die naar leidinggeven. </a:t>
            </a:r>
            <a:r>
              <a:rPr lang="nl-NL" dirty="0">
                <a:solidFill>
                  <a:schemeClr val="bg1"/>
                </a:solidFill>
              </a:rPr>
              <a:t>Dus: Hoe zet je dat in a</a:t>
            </a:r>
            <a:r>
              <a:rPr lang="nl-NL" dirty="0"/>
              <a:t>ls leider? Hoe belangrijk is het? Wat is het effect als je het wel </a:t>
            </a:r>
            <a:r>
              <a:rPr lang="nl-NL" dirty="0">
                <a:solidFill>
                  <a:schemeClr val="bg1"/>
                </a:solidFill>
              </a:rPr>
              <a:t>of/en het tegeneffect als je </a:t>
            </a:r>
            <a:r>
              <a:rPr lang="nl-NL" dirty="0"/>
              <a:t>het niet toepast? Wanneer pas je het toe?</a:t>
            </a:r>
          </a:p>
        </p:txBody>
      </p:sp>
    </p:spTree>
    <p:extLst>
      <p:ext uri="{BB962C8B-B14F-4D97-AF65-F5344CB8AC3E}">
        <p14:creationId xmlns:p14="http://schemas.microsoft.com/office/powerpoint/2010/main" val="868280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83671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00B050"/>
                </a:solidFill>
                <a:latin typeface="Arial Black" pitchFamily="34" charset="0"/>
              </a:rPr>
              <a:t>Verander management</a:t>
            </a:r>
            <a:endParaRPr lang="nl-NL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691680" y="154459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Er zijn meerdere wegen die naar Rome leiden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050582" y="3579695"/>
            <a:ext cx="5625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00B050"/>
                </a:solidFill>
                <a:latin typeface="Arial Black" pitchFamily="34" charset="0"/>
              </a:rPr>
              <a:t>Tweevoudige procesverwerking</a:t>
            </a:r>
            <a:endParaRPr lang="nl-NL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050582" y="2031231"/>
            <a:ext cx="5121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  <a:latin typeface="Arial Black" pitchFamily="34" charset="0"/>
              </a:rPr>
              <a:t>Dat wil zeggen er zijn meerdere manieren en fases in veranderen maar:</a:t>
            </a:r>
            <a:endParaRPr lang="nl-NL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050582" y="515719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B050"/>
                </a:solidFill>
                <a:latin typeface="Arial Black" pitchFamily="34" charset="0"/>
              </a:rPr>
              <a:t>Trans-theoretische </a:t>
            </a:r>
            <a:r>
              <a:rPr lang="nl-NL" sz="3200" b="1" dirty="0">
                <a:solidFill>
                  <a:srgbClr val="00B050"/>
                </a:solidFill>
                <a:latin typeface="Arial Black" pitchFamily="34" charset="0"/>
              </a:rPr>
              <a:t>model</a:t>
            </a:r>
          </a:p>
        </p:txBody>
      </p:sp>
      <p:sp>
        <p:nvSpPr>
          <p:cNvPr id="10" name="Rechthoek 9"/>
          <p:cNvSpPr/>
          <p:nvPr/>
        </p:nvSpPr>
        <p:spPr>
          <a:xfrm>
            <a:off x="1691679" y="2780928"/>
            <a:ext cx="5005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  <a:latin typeface="Arial Black" pitchFamily="34" charset="0"/>
              </a:rPr>
              <a:t>Er zijn maar twee manieren waarop we denken: </a:t>
            </a:r>
            <a:r>
              <a:rPr lang="nl-NL" dirty="0" err="1">
                <a:solidFill>
                  <a:srgbClr val="C00000"/>
                </a:solidFill>
                <a:latin typeface="Arial Black" pitchFamily="34" charset="0"/>
              </a:rPr>
              <a:t>dual</a:t>
            </a:r>
            <a:r>
              <a:rPr lang="nl-NL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nl-NL" dirty="0" smtClean="0">
                <a:solidFill>
                  <a:srgbClr val="C00000"/>
                </a:solidFill>
                <a:latin typeface="Arial Black" pitchFamily="34" charset="0"/>
              </a:rPr>
              <a:t>processing.</a:t>
            </a:r>
            <a:endParaRPr lang="nl-NL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691680" y="467811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  <a:latin typeface="Arial Black" pitchFamily="34" charset="0"/>
              </a:rPr>
              <a:t>Er zijn 5 Fases waarin het veranderproces plaats vindt.</a:t>
            </a:r>
            <a:endParaRPr lang="nl-NL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5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63688" y="473950"/>
            <a:ext cx="5625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00B050"/>
                </a:solidFill>
                <a:latin typeface="Arial Black" pitchFamily="34" charset="0"/>
              </a:rPr>
              <a:t>Tweevoudige procesverwerking</a:t>
            </a:r>
            <a:endParaRPr lang="nl-NL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115616" y="1844824"/>
            <a:ext cx="3395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C00000"/>
                </a:solidFill>
                <a:latin typeface="Arial Black" pitchFamily="34" charset="0"/>
              </a:rPr>
              <a:t>4 aannames:</a:t>
            </a:r>
            <a:endParaRPr lang="nl-NL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63688" y="2429599"/>
            <a:ext cx="2603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Aanname 1: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763687" y="509447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</a:t>
            </a:r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4: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763688" y="422108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</a:t>
            </a:r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3: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763688" y="32309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</a:t>
            </a:r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2: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966998" y="2798931"/>
            <a:ext cx="543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Er zijn twee nogal uiteenlopende manieren van denken</a:t>
            </a:r>
          </a:p>
        </p:txBody>
      </p:sp>
      <p:sp>
        <p:nvSpPr>
          <p:cNvPr id="9" name="Rechthoek 8"/>
          <p:cNvSpPr/>
          <p:nvPr/>
        </p:nvSpPr>
        <p:spPr>
          <a:xfrm>
            <a:off x="2937407" y="3600312"/>
            <a:ext cx="537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Omgevings- en persoonlijkheidsfactoren beïnvloeden de manier van </a:t>
            </a:r>
            <a:r>
              <a:rPr lang="nl-NL" b="1" dirty="0" smtClean="0"/>
              <a:t>denken</a:t>
            </a:r>
            <a:endParaRPr lang="nl-NL" b="1" dirty="0"/>
          </a:p>
        </p:txBody>
      </p:sp>
      <p:sp>
        <p:nvSpPr>
          <p:cNvPr id="10" name="Rechthoek 9"/>
          <p:cNvSpPr/>
          <p:nvPr/>
        </p:nvSpPr>
        <p:spPr>
          <a:xfrm>
            <a:off x="2966998" y="4595276"/>
            <a:ext cx="583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Overtuigingsmiddelen zullen verschillende effecten hebben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966999" y="5463808"/>
            <a:ext cx="5565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Beïnvloeding die beklijft in de tijd voorspelt meer over het gedrag</a:t>
            </a:r>
          </a:p>
        </p:txBody>
      </p:sp>
    </p:spTree>
    <p:extLst>
      <p:ext uri="{BB962C8B-B14F-4D97-AF65-F5344CB8AC3E}">
        <p14:creationId xmlns:p14="http://schemas.microsoft.com/office/powerpoint/2010/main" val="2470877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63688" y="1772816"/>
            <a:ext cx="2603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Aanname 1: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966998" y="2276872"/>
            <a:ext cx="543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Er zijn twee nogal uiteenlopende manieren van denken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763688" y="473950"/>
            <a:ext cx="5625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00B050"/>
                </a:solidFill>
                <a:latin typeface="Arial Black" pitchFamily="34" charset="0"/>
              </a:rPr>
              <a:t>Tweevoudige procesverwerking</a:t>
            </a:r>
            <a:endParaRPr lang="nl-NL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763687" y="4571836"/>
            <a:ext cx="2603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2: heuristische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763688" y="3140968"/>
            <a:ext cx="2603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1: </a:t>
            </a:r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systematische</a:t>
            </a:r>
          </a:p>
        </p:txBody>
      </p:sp>
      <p:sp>
        <p:nvSpPr>
          <p:cNvPr id="8" name="Rechthoek 7"/>
          <p:cNvSpPr/>
          <p:nvPr/>
        </p:nvSpPr>
        <p:spPr>
          <a:xfrm>
            <a:off x="2966998" y="3789040"/>
            <a:ext cx="5046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Dit denkproces </a:t>
            </a:r>
            <a:r>
              <a:rPr lang="nl-NL" b="1" dirty="0"/>
              <a:t>is actief, </a:t>
            </a:r>
            <a:r>
              <a:rPr lang="nl-NL" b="1" dirty="0" smtClean="0"/>
              <a:t>creatief, alert en “feitelijk”</a:t>
            </a:r>
            <a:endParaRPr lang="nl-NL" b="1" dirty="0"/>
          </a:p>
        </p:txBody>
      </p:sp>
      <p:sp>
        <p:nvSpPr>
          <p:cNvPr id="9" name="Rechthoek 8"/>
          <p:cNvSpPr/>
          <p:nvPr/>
        </p:nvSpPr>
        <p:spPr>
          <a:xfrm>
            <a:off x="2915816" y="5229200"/>
            <a:ext cx="4205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Dit denkproces is </a:t>
            </a:r>
            <a:r>
              <a:rPr lang="nl-NL" b="1" dirty="0" smtClean="0"/>
              <a:t>vluchtig </a:t>
            </a:r>
            <a:r>
              <a:rPr lang="nl-NL" b="1" dirty="0"/>
              <a:t>en oppervlakkig</a:t>
            </a:r>
          </a:p>
        </p:txBody>
      </p:sp>
      <p:sp>
        <p:nvSpPr>
          <p:cNvPr id="10" name="Rechthoek 9"/>
          <p:cNvSpPr/>
          <p:nvPr/>
        </p:nvSpPr>
        <p:spPr>
          <a:xfrm>
            <a:off x="5215653" y="5675105"/>
            <a:ext cx="307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chemeClr val="bg2">
                    <a:lumMod val="50000"/>
                  </a:schemeClr>
                </a:solidFill>
              </a:rPr>
              <a:t>Voorbeeld op basis van gevoel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215653" y="4213116"/>
            <a:ext cx="3615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chemeClr val="bg2">
                    <a:lumMod val="50000"/>
                  </a:schemeClr>
                </a:solidFill>
              </a:rPr>
              <a:t>Voorbeeld op basis van argumenten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660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91680" y="170080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</a:t>
            </a:r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2: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691680" y="22346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/>
              <a:t>Omgevings- en persoonlijkheidsfactoren beïnvloeden de manier van denken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80" y="332656"/>
            <a:ext cx="7578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1907704" y="314096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Als een situatie bijvoorbeeld een groot persoonlijk belang heeft, dan is de kans groot dat we de systematische manier van denken gebruiken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907704" y="400506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Maar als een situatie niet erg van belang voor ons is, dan is het waarschijnlijk dat je de heuristische manier van </a:t>
            </a:r>
            <a:r>
              <a:rPr lang="nl-NL" dirty="0" smtClean="0"/>
              <a:t>denken gebruikt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58352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80" y="332656"/>
            <a:ext cx="7578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hoek 2"/>
          <p:cNvSpPr/>
          <p:nvPr/>
        </p:nvSpPr>
        <p:spPr>
          <a:xfrm>
            <a:off x="1535680" y="1772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</a:t>
            </a:r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3:</a:t>
            </a:r>
            <a:endParaRPr lang="nl-NL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535680" y="2348880"/>
            <a:ext cx="583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Overtuigingsmiddelen zullen verschillende effecten hebben</a:t>
            </a:r>
          </a:p>
        </p:txBody>
      </p:sp>
      <p:sp>
        <p:nvSpPr>
          <p:cNvPr id="5" name="Rechthoek 4"/>
          <p:cNvSpPr/>
          <p:nvPr/>
        </p:nvSpPr>
        <p:spPr>
          <a:xfrm>
            <a:off x="3059832" y="2878986"/>
            <a:ext cx="197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Systematisch: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059832" y="3289618"/>
            <a:ext cx="5976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Kijkt naar feiten</a:t>
            </a:r>
            <a:r>
              <a:rPr lang="nl-NL" dirty="0"/>
              <a:t>, bewijs, voorbeelden, argumentatie en </a:t>
            </a:r>
            <a:r>
              <a:rPr lang="nl-NL" dirty="0" smtClean="0"/>
              <a:t>logica.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076242" y="4374396"/>
            <a:ext cx="170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Heuristisch: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3076242" y="4938315"/>
            <a:ext cx="5816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Kijkt naar de aantrekkelijkheid</a:t>
            </a:r>
            <a:r>
              <a:rPr lang="nl-NL" dirty="0"/>
              <a:t>, vriendelijkheid of expertise van de bron </a:t>
            </a:r>
          </a:p>
        </p:txBody>
      </p:sp>
      <p:sp>
        <p:nvSpPr>
          <p:cNvPr id="9" name="Rechthoek 8"/>
          <p:cNvSpPr/>
          <p:nvPr/>
        </p:nvSpPr>
        <p:spPr>
          <a:xfrm>
            <a:off x="6516216" y="3789621"/>
            <a:ext cx="2312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i="1" dirty="0">
                <a:solidFill>
                  <a:srgbClr val="C00000"/>
                </a:solidFill>
              </a:rPr>
              <a:t>A</a:t>
            </a:r>
            <a:r>
              <a:rPr lang="nl-NL" sz="3200" b="1" i="1" dirty="0" smtClean="0">
                <a:solidFill>
                  <a:srgbClr val="C00000"/>
                </a:solidFill>
              </a:rPr>
              <a:t>rgumenten</a:t>
            </a:r>
            <a:endParaRPr lang="nl-NL" sz="3200" b="1" i="1" dirty="0">
              <a:solidFill>
                <a:srgbClr val="C00000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4782991" y="5803380"/>
            <a:ext cx="4150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i="1" dirty="0" smtClean="0">
                <a:solidFill>
                  <a:srgbClr val="C00000"/>
                </a:solidFill>
              </a:rPr>
              <a:t>Cues of niet inhoudelijk</a:t>
            </a:r>
            <a:endParaRPr lang="nl-NL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075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80" y="332656"/>
            <a:ext cx="7578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hoek 2"/>
          <p:cNvSpPr/>
          <p:nvPr/>
        </p:nvSpPr>
        <p:spPr>
          <a:xfrm>
            <a:off x="1331640" y="141277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Arial Black" pitchFamily="34" charset="0"/>
              </a:rPr>
              <a:t>Aanname 4:</a:t>
            </a:r>
          </a:p>
        </p:txBody>
      </p:sp>
      <p:sp>
        <p:nvSpPr>
          <p:cNvPr id="4" name="Rechthoek 3"/>
          <p:cNvSpPr/>
          <p:nvPr/>
        </p:nvSpPr>
        <p:spPr>
          <a:xfrm>
            <a:off x="1535680" y="1988840"/>
            <a:ext cx="5565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Beïnvloeding die beklijft in de tijd voorspelt meer over het gedrag</a:t>
            </a:r>
          </a:p>
        </p:txBody>
      </p:sp>
      <p:sp>
        <p:nvSpPr>
          <p:cNvPr id="5" name="Rechthoek 4"/>
          <p:cNvSpPr/>
          <p:nvPr/>
        </p:nvSpPr>
        <p:spPr>
          <a:xfrm>
            <a:off x="3059832" y="2878986"/>
            <a:ext cx="197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Systematisch: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076242" y="4374396"/>
            <a:ext cx="170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  <a:latin typeface="Arial Black" pitchFamily="34" charset="0"/>
              </a:rPr>
              <a:t>Heuristisch: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483768" y="3284984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Als mensen beïnvloed worden terwijl ze systematisch denken, is het waarschijnlijker dat de beïnvloeding blijvend is, juist omdat ze preciezer, vollediger en dieper hebben </a:t>
            </a:r>
            <a:r>
              <a:rPr lang="nl-NL" dirty="0" smtClean="0"/>
              <a:t>nagedacht.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2483768" y="48556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Bij heuristische </a:t>
            </a:r>
            <a:r>
              <a:rPr lang="nl-NL" dirty="0"/>
              <a:t>denkers zal beïnvloeding echter slechts van korte duur zijn, omdat ze er juist niet zoveel gedachten aan gewijd hebben.</a:t>
            </a:r>
          </a:p>
        </p:txBody>
      </p:sp>
    </p:spTree>
    <p:extLst>
      <p:ext uri="{BB962C8B-B14F-4D97-AF65-F5344CB8AC3E}">
        <p14:creationId xmlns:p14="http://schemas.microsoft.com/office/powerpoint/2010/main" val="5608156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80" y="332656"/>
            <a:ext cx="7578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hoek 2"/>
          <p:cNvSpPr/>
          <p:nvPr/>
        </p:nvSpPr>
        <p:spPr>
          <a:xfrm>
            <a:off x="1979712" y="105273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/>
              <a:t>Probleem hierbij is dat we allemaal soms systematisch en soms heuristisch denken. Schematisch ziet het er zo uit:</a:t>
            </a:r>
            <a:endParaRPr lang="nl-NL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82254"/>
              </p:ext>
            </p:extLst>
          </p:nvPr>
        </p:nvGraphicFramePr>
        <p:xfrm>
          <a:off x="1331640" y="2060848"/>
          <a:ext cx="7271137" cy="4114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153"/>
                <a:gridCol w="2647414"/>
                <a:gridCol w="2403570"/>
              </a:tblGrid>
              <a:tr h="551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Centrale </a:t>
                      </a:r>
                      <a:r>
                        <a:rPr lang="nl-NL" sz="1600" dirty="0" smtClean="0">
                          <a:effectLst/>
                        </a:rPr>
                        <a:t>Route </a:t>
                      </a:r>
                      <a:r>
                        <a:rPr lang="nl-NL" sz="1600" dirty="0" smtClean="0">
                          <a:effectLst/>
                        </a:rPr>
                        <a:t>(doordachter </a:t>
                      </a:r>
                      <a:r>
                        <a:rPr lang="nl-NL" sz="1600" dirty="0" smtClean="0">
                          <a:effectLst/>
                        </a:rPr>
                        <a:t>en interne route)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Perifere Route (aan de buitenkant /oppervlakkig)</a:t>
                      </a:r>
                      <a:endParaRPr lang="nl-NL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1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Denkwijze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Systematisch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Heuristisch</a:t>
                      </a:r>
                      <a:endParaRPr lang="nl-NL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51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Beïnvloedingsmethode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Argumenten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Niet-inhoudelijke kenmerken (cues)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57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Mate van invloed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Gelijk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Gelijk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5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Ontvankelijkheid korte termijn</a:t>
                      </a:r>
                      <a:endParaRPr lang="nl-NL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Normaal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Groot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99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Blijvend</a:t>
                      </a:r>
                      <a:endParaRPr lang="nl-NL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Langer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Korter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92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Bestand tegen verandering</a:t>
                      </a:r>
                      <a:endParaRPr lang="nl-NL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Sterker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Zwakker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01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Voorspelbaarheid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Hoger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Lager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396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71800" y="76470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00B050"/>
                </a:solidFill>
                <a:latin typeface="Arial Black" pitchFamily="34" charset="0"/>
              </a:rPr>
              <a:t>Voorbeeld:</a:t>
            </a:r>
            <a:endParaRPr lang="nl-NL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55776" y="242088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2" action="ppaction://hlinkfile"/>
              </a:rPr>
              <a:t>..\FISH! (trailer).</a:t>
            </a:r>
            <a:r>
              <a:rPr lang="nl-NL" dirty="0" err="1" smtClean="0">
                <a:hlinkClick r:id="rId2" action="ppaction://hlinkfile"/>
              </a:rPr>
              <a:t>flv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420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585</Words>
  <Application>Microsoft Office PowerPoint</Application>
  <PresentationFormat>Diavoorstelling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Géraar</dc:creator>
  <cp:lastModifiedBy>Robbert Oosterom</cp:lastModifiedBy>
  <cp:revision>42</cp:revision>
  <dcterms:created xsi:type="dcterms:W3CDTF">2011-05-17T20:01:52Z</dcterms:created>
  <dcterms:modified xsi:type="dcterms:W3CDTF">2014-02-11T10:16:08Z</dcterms:modified>
</cp:coreProperties>
</file>